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290" r:id="rId6"/>
    <p:sldId id="304" r:id="rId7"/>
    <p:sldId id="257" r:id="rId8"/>
    <p:sldId id="323" r:id="rId9"/>
    <p:sldId id="324" r:id="rId10"/>
    <p:sldId id="325" r:id="rId11"/>
    <p:sldId id="273" r:id="rId12"/>
    <p:sldId id="305" r:id="rId13"/>
    <p:sldId id="274" r:id="rId14"/>
    <p:sldId id="306" r:id="rId15"/>
    <p:sldId id="291" r:id="rId16"/>
    <p:sldId id="297" r:id="rId17"/>
    <p:sldId id="280" r:id="rId18"/>
    <p:sldId id="307" r:id="rId19"/>
    <p:sldId id="308" r:id="rId20"/>
    <p:sldId id="321" r:id="rId21"/>
    <p:sldId id="310" r:id="rId22"/>
    <p:sldId id="312" r:id="rId23"/>
    <p:sldId id="311" r:id="rId24"/>
    <p:sldId id="296" r:id="rId25"/>
    <p:sldId id="298" r:id="rId26"/>
    <p:sldId id="313" r:id="rId27"/>
    <p:sldId id="285" r:id="rId28"/>
    <p:sldId id="309" r:id="rId29"/>
    <p:sldId id="314" r:id="rId30"/>
    <p:sldId id="315" r:id="rId31"/>
    <p:sldId id="316" r:id="rId32"/>
    <p:sldId id="317" r:id="rId33"/>
    <p:sldId id="318" r:id="rId34"/>
    <p:sldId id="292" r:id="rId35"/>
    <p:sldId id="319" r:id="rId36"/>
    <p:sldId id="320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BC760-CC3C-4802-9707-F2349B5672A1}" v="1098" dt="2019-12-13T07:41:24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EfRadZ1CXs?feature=oembed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schooltv.nl/video/waarom-zijn-standbeelden-vaak-bloot-de-grieken-bewonderden-het-naakte-lichaam/#q=grieke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schooltv.nl/video/vroeger-zo-de-oude-grieken/#q=oude%20griek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494" y="-144903"/>
            <a:ext cx="9144000" cy="2387600"/>
          </a:xfrm>
        </p:spPr>
        <p:txBody>
          <a:bodyPr/>
          <a:lstStyle/>
          <a:p>
            <a:r>
              <a:rPr lang="nl-NL"/>
              <a:t>Grieken en Romeinen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316500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/>
              <a:t>Thema 3 blok 1</a:t>
            </a:r>
          </a:p>
          <a:p>
            <a:r>
              <a:rPr lang="nl-NL" sz="2800"/>
              <a:t/>
            </a:r>
            <a:br>
              <a:rPr lang="nl-NL" sz="2800"/>
            </a:br>
            <a:r>
              <a:rPr lang="nl-NL" sz="3600"/>
              <a:t>De Olympische spelen</a:t>
            </a:r>
            <a:endParaRPr lang="nl-NL" sz="2800"/>
          </a:p>
        </p:txBody>
      </p:sp>
      <p:pic>
        <p:nvPicPr>
          <p:cNvPr id="1034" name="Picture 10" descr="Afbeeldingsresultaat voor atlas god">
            <a:extLst>
              <a:ext uri="{FF2B5EF4-FFF2-40B4-BE49-F238E27FC236}">
                <a16:creationId xmlns:a16="http://schemas.microsoft.com/office/drawing/2014/main" id="{2387FABA-16DB-467A-9F32-A185A9DB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74" y="1397353"/>
            <a:ext cx="3050030" cy="30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olympische spelen 2020">
            <a:extLst>
              <a:ext uri="{FF2B5EF4-FFF2-40B4-BE49-F238E27FC236}">
                <a16:creationId xmlns:a16="http://schemas.microsoft.com/office/drawing/2014/main" id="{F50CEC26-1758-4635-9ABF-1C1CA511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62" y="4392118"/>
            <a:ext cx="2537715" cy="19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olympische spelen animated gif">
            <a:extLst>
              <a:ext uri="{FF2B5EF4-FFF2-40B4-BE49-F238E27FC236}">
                <a16:creationId xmlns:a16="http://schemas.microsoft.com/office/drawing/2014/main" id="{FC4F812C-589F-4BBE-839E-4349D673D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6" y="3429000"/>
            <a:ext cx="3050031" cy="30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03130"/>
            <a:ext cx="10515600" cy="1325563"/>
          </a:xfrm>
        </p:spPr>
        <p:txBody>
          <a:bodyPr/>
          <a:lstStyle/>
          <a:p>
            <a:r>
              <a:rPr lang="nl-NL"/>
              <a:t>Spelen ter ere van Zeus	</a:t>
            </a:r>
          </a:p>
        </p:txBody>
      </p:sp>
      <p:pic>
        <p:nvPicPr>
          <p:cNvPr id="9" name="Picture 2" descr="http://www.yomister.com/image/large/iPZ8kPUdTGgCi4Bt64ltjvYC6a3HlOptjPIC6=gB/rnt/rnw/img/enduser/launch_logo_swoosh.png">
            <a:extLst>
              <a:ext uri="{FF2B5EF4-FFF2-40B4-BE49-F238E27FC236}">
                <a16:creationId xmlns:a16="http://schemas.microsoft.com/office/drawing/2014/main" id="{705EA883-FE94-4FAF-80B9-837E7FBE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43" y="1603137"/>
            <a:ext cx="7436780" cy="28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vdelutte.nl/voetbal/wp-content/uploads/2015/07/Ajax_Amsterdam.svg.png">
            <a:extLst>
              <a:ext uri="{FF2B5EF4-FFF2-40B4-BE49-F238E27FC236}">
                <a16:creationId xmlns:a16="http://schemas.microsoft.com/office/drawing/2014/main" id="{FCF68EE0-210E-4AFC-870D-199CD99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1" y="3878754"/>
            <a:ext cx="1706836" cy="17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hafc.nl/wp-content/uploads/2015/05/heracles-logo-680x306.png">
            <a:extLst>
              <a:ext uri="{FF2B5EF4-FFF2-40B4-BE49-F238E27FC236}">
                <a16:creationId xmlns:a16="http://schemas.microsoft.com/office/drawing/2014/main" id="{6959623F-F367-4E38-87BE-9F335D5A7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5637"/>
          <a:stretch/>
        </p:blipFill>
        <p:spPr bwMode="auto">
          <a:xfrm>
            <a:off x="2413267" y="4994255"/>
            <a:ext cx="2313360" cy="15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kassiesa.nl/uefa/clubs/images/Sparta-Rotterdam@2.-old-logo.png">
            <a:extLst>
              <a:ext uri="{FF2B5EF4-FFF2-40B4-BE49-F238E27FC236}">
                <a16:creationId xmlns:a16="http://schemas.microsoft.com/office/drawing/2014/main" id="{C52D0833-30C1-4323-975C-29B7B88F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07" y="4738243"/>
            <a:ext cx="1720313" cy="17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E942BD-EE17-4D19-A762-8E8EE2FF5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957" y="1095593"/>
            <a:ext cx="3370711" cy="56375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98D40-AFB0-4094-A503-6F7F029B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Histoclips De oude Grieken">
            <a:hlinkClick r:id="" action="ppaction://media"/>
            <a:extLst>
              <a:ext uri="{FF2B5EF4-FFF2-40B4-BE49-F238E27FC236}">
                <a16:creationId xmlns:a16="http://schemas.microsoft.com/office/drawing/2014/main" id="{F3B1736A-DE54-4CD1-AF07-05C4888B7F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83356"/>
            <a:ext cx="10541553" cy="59294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3891503"/>
          </a:xfrm>
        </p:spPr>
        <p:txBody>
          <a:bodyPr>
            <a:normAutofit lnSpcReduction="10000"/>
          </a:bodyPr>
          <a:lstStyle/>
          <a:p>
            <a:r>
              <a:rPr lang="nl-NL" sz="4000"/>
              <a:t>Maken blz. 12 opdracht 2, 3, 5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4000"/>
              <a:t>+ opdracht: 6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Aan het einde van de les kun je:</a:t>
            </a:r>
            <a:br>
              <a:rPr lang="nl-NL"/>
            </a:br>
            <a:endParaRPr lang="nl-NL"/>
          </a:p>
          <a:p>
            <a:pPr>
              <a:buFontTx/>
              <a:buChar char="-"/>
            </a:pPr>
            <a:r>
              <a:rPr lang="nl-NL" sz="2400"/>
              <a:t>Uitleggen wat een stadstaat is en uitleggen dat het oude Griekenland niet één land was.</a:t>
            </a:r>
          </a:p>
          <a:p>
            <a:pPr>
              <a:buFontTx/>
              <a:buChar char="-"/>
            </a:pPr>
            <a:r>
              <a:rPr lang="nl-NL" sz="2400"/>
              <a:t>Uitleggen waarom de oude Grieken zich verbonden voelden met elkaar.</a:t>
            </a:r>
          </a:p>
          <a:p>
            <a:pPr>
              <a:buFontTx/>
              <a:buChar char="-"/>
            </a:pPr>
            <a:r>
              <a:rPr lang="nl-NL" sz="2400"/>
              <a:t>Beschrijven welke groepen in een stadstaat woonden en welke groep de meeste rechten had.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/>
              <a:t>Helden en stadstaten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r>
              <a:rPr lang="en-US"/>
              <a:t>800 </a:t>
            </a:r>
            <a:r>
              <a:rPr lang="en-US" err="1"/>
              <a:t>v.Chr</a:t>
            </a:r>
            <a:r>
              <a:rPr lang="en-US"/>
              <a:t> – 300 </a:t>
            </a:r>
            <a:r>
              <a:rPr lang="en-US" err="1"/>
              <a:t>v.Chr</a:t>
            </a:r>
            <a:r>
              <a:rPr lang="en-US"/>
              <a:t>: Griekenland </a:t>
            </a:r>
            <a:r>
              <a:rPr lang="en-US" err="1"/>
              <a:t>bestaat</a:t>
            </a:r>
            <a:r>
              <a:rPr lang="en-US"/>
              <a:t> </a:t>
            </a:r>
            <a:r>
              <a:rPr lang="en-US" err="1"/>
              <a:t>uit</a:t>
            </a:r>
            <a:r>
              <a:rPr lang="en-US"/>
              <a:t> </a:t>
            </a:r>
            <a:r>
              <a:rPr lang="en-US" err="1"/>
              <a:t>stadstaten</a:t>
            </a:r>
            <a:r>
              <a:rPr lang="en-US"/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/>
              <a:t>- </a:t>
            </a:r>
            <a:r>
              <a:rPr lang="en-US" err="1"/>
              <a:t>Stadstaat</a:t>
            </a:r>
            <a:r>
              <a:rPr lang="en-US"/>
              <a:t> =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/>
              <a:t>  </a:t>
            </a:r>
            <a:r>
              <a:rPr lang="en-US" err="1"/>
              <a:t>stad</a:t>
            </a:r>
            <a:r>
              <a:rPr lang="en-US"/>
              <a:t> met </a:t>
            </a:r>
            <a:r>
              <a:rPr lang="en-US" err="1"/>
              <a:t>stuk</a:t>
            </a:r>
            <a:r>
              <a:rPr lang="en-US"/>
              <a:t> land </a:t>
            </a:r>
            <a:r>
              <a:rPr lang="en-US" err="1"/>
              <a:t>daaromheen</a:t>
            </a:r>
            <a:endParaRPr lang="en-US"/>
          </a:p>
          <a:p>
            <a:pPr marL="0" indent="0"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/>
              <a:t>- Eigen </a:t>
            </a:r>
            <a:r>
              <a:rPr lang="en-US" err="1"/>
              <a:t>wetten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leger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/>
              <a:t>- Athene was de </a:t>
            </a:r>
            <a:r>
              <a:rPr lang="en-US" err="1"/>
              <a:t>belangrijkste</a:t>
            </a:r>
            <a:r>
              <a:rPr lang="en-US"/>
              <a:t> </a:t>
            </a:r>
            <a:r>
              <a:rPr lang="en-US" err="1"/>
              <a:t>stadstaat</a:t>
            </a:r>
            <a:r>
              <a:rPr lang="en-US"/>
              <a:t>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6" name="Picture 2" descr="http://histoforum.net/athene/images/kaartpelops.jpg">
            <a:extLst>
              <a:ext uri="{FF2B5EF4-FFF2-40B4-BE49-F238E27FC236}">
                <a16:creationId xmlns:a16="http://schemas.microsoft.com/office/drawing/2014/main" id="{802F8C2B-2E45-4FA9-8C7C-3FADABFC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67" y="2918827"/>
            <a:ext cx="4973148" cy="37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/>
              <a:t>Helden en stadstaten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r>
              <a:rPr lang="en-US" err="1"/>
              <a:t>Veel</a:t>
            </a:r>
            <a:r>
              <a:rPr lang="en-US"/>
              <a:t> </a:t>
            </a:r>
            <a:r>
              <a:rPr lang="en-US" err="1"/>
              <a:t>oorlog</a:t>
            </a:r>
            <a:r>
              <a:rPr lang="en-US"/>
              <a:t> </a:t>
            </a:r>
            <a:r>
              <a:rPr lang="en-US" err="1"/>
              <a:t>tussen</a:t>
            </a:r>
            <a:r>
              <a:rPr lang="en-US"/>
              <a:t> de </a:t>
            </a:r>
            <a:r>
              <a:rPr lang="en-US" err="1"/>
              <a:t>stadstaten</a:t>
            </a:r>
            <a:r>
              <a:rPr lang="en-US"/>
              <a:t>, </a:t>
            </a:r>
            <a:r>
              <a:rPr lang="en-US" err="1"/>
              <a:t>behalve</a:t>
            </a:r>
            <a:r>
              <a:rPr lang="en-US"/>
              <a:t> </a:t>
            </a:r>
            <a:r>
              <a:rPr lang="en-US" err="1"/>
              <a:t>tijdens</a:t>
            </a:r>
            <a:r>
              <a:rPr lang="en-US"/>
              <a:t> de </a:t>
            </a:r>
            <a:r>
              <a:rPr lang="en-US" err="1"/>
              <a:t>Spelen</a:t>
            </a:r>
            <a:r>
              <a:rPr lang="en-US"/>
              <a:t>.</a:t>
            </a:r>
          </a:p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endParaRPr lang="en-US"/>
          </a:p>
          <a:p>
            <a:pPr marL="0" indent="0">
              <a:buNone/>
            </a:pPr>
            <a:r>
              <a:rPr lang="nl-NL"/>
              <a:t>Sparta: grootste vijand van Athene.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8" name="Picture 2" descr="https://mrmeiners.files.wordpress.com/2012/04/01atenevssparta.jpg">
            <a:extLst>
              <a:ext uri="{FF2B5EF4-FFF2-40B4-BE49-F238E27FC236}">
                <a16:creationId xmlns:a16="http://schemas.microsoft.com/office/drawing/2014/main" id="{7CA14F19-612F-4DC5-A991-62C5F3BA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22" y="3788778"/>
            <a:ext cx="4619633" cy="24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partanen.webklik.nl/user_files/2011_03/231096/photos/7d124c9fa46fc83d310d352a9c1a1b01.jpg">
            <a:extLst>
              <a:ext uri="{FF2B5EF4-FFF2-40B4-BE49-F238E27FC236}">
                <a16:creationId xmlns:a16="http://schemas.microsoft.com/office/drawing/2014/main" id="{D66273A5-DE6A-434C-85CD-78E752DF8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662541"/>
            <a:ext cx="5571502" cy="27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/>
              <a:t>Leven in een stadstaat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447675" algn="l"/>
              </a:tabLst>
              <a:defRPr/>
            </a:pPr>
            <a:r>
              <a:rPr lang="en-US" err="1"/>
              <a:t>Veel</a:t>
            </a:r>
            <a:r>
              <a:rPr lang="en-US"/>
              <a:t> </a:t>
            </a:r>
            <a:r>
              <a:rPr lang="en-US" err="1"/>
              <a:t>oorlog</a:t>
            </a:r>
            <a:r>
              <a:rPr lang="en-US"/>
              <a:t> </a:t>
            </a:r>
            <a:r>
              <a:rPr lang="en-US" err="1"/>
              <a:t>tussen</a:t>
            </a:r>
            <a:r>
              <a:rPr lang="en-US"/>
              <a:t> de </a:t>
            </a:r>
            <a:r>
              <a:rPr lang="en-US" err="1"/>
              <a:t>stadstaten</a:t>
            </a:r>
            <a:r>
              <a:rPr lang="en-US"/>
              <a:t>, </a:t>
            </a:r>
            <a:r>
              <a:rPr lang="en-US" err="1"/>
              <a:t>behalve</a:t>
            </a:r>
            <a:r>
              <a:rPr lang="en-US"/>
              <a:t> </a:t>
            </a:r>
            <a:r>
              <a:rPr lang="en-US" err="1"/>
              <a:t>tijdens</a:t>
            </a:r>
            <a:r>
              <a:rPr lang="en-US"/>
              <a:t> de </a:t>
            </a:r>
            <a:r>
              <a:rPr lang="en-US" err="1"/>
              <a:t>Spelen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buFontTx/>
              <a:buChar char="-"/>
              <a:tabLst>
                <a:tab pos="447675" algn="l"/>
              </a:tabLst>
              <a:defRPr/>
            </a:pPr>
            <a:r>
              <a:rPr lang="en-US" err="1"/>
              <a:t>Zelfde</a:t>
            </a:r>
            <a:r>
              <a:rPr lang="en-US"/>
              <a:t> </a:t>
            </a:r>
            <a:r>
              <a:rPr lang="en-US" err="1"/>
              <a:t>taal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goden</a:t>
            </a:r>
            <a:endParaRPr lang="en-US"/>
          </a:p>
          <a:p>
            <a:pPr>
              <a:spcBef>
                <a:spcPts val="0"/>
              </a:spcBef>
              <a:buFontTx/>
              <a:buChar char="-"/>
              <a:tabLst>
                <a:tab pos="447675" algn="l"/>
              </a:tabLst>
              <a:defRPr/>
            </a:pPr>
            <a:r>
              <a:rPr lang="en-US"/>
              <a:t>Slaven </a:t>
            </a:r>
            <a:r>
              <a:rPr lang="en-US" err="1"/>
              <a:t>deden</a:t>
            </a:r>
            <a:r>
              <a:rPr lang="en-US"/>
              <a:t> het </a:t>
            </a:r>
            <a:r>
              <a:rPr lang="en-US" err="1"/>
              <a:t>werk</a:t>
            </a:r>
            <a:endParaRPr lang="en-US"/>
          </a:p>
          <a:p>
            <a:pPr>
              <a:spcBef>
                <a:spcPts val="0"/>
              </a:spcBef>
              <a:buFontTx/>
              <a:buChar char="-"/>
              <a:tabLst>
                <a:tab pos="447675" algn="l"/>
              </a:tabLst>
              <a:defRPr/>
            </a:pPr>
            <a:r>
              <a:rPr lang="en-US" err="1"/>
              <a:t>Grieken</a:t>
            </a:r>
            <a:r>
              <a:rPr lang="en-US"/>
              <a:t> </a:t>
            </a:r>
            <a:r>
              <a:rPr lang="en-US" err="1"/>
              <a:t>werkte</a:t>
            </a:r>
            <a:r>
              <a:rPr lang="en-US"/>
              <a:t> </a:t>
            </a:r>
            <a:r>
              <a:rPr lang="en-US" err="1"/>
              <a:t>alleen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het </a:t>
            </a:r>
            <a:r>
              <a:rPr lang="en-US" err="1"/>
              <a:t>echt</a:t>
            </a:r>
            <a:r>
              <a:rPr lang="en-US"/>
              <a:t> </a:t>
            </a:r>
            <a:r>
              <a:rPr lang="en-US" err="1"/>
              <a:t>moest</a:t>
            </a:r>
            <a:endParaRPr lang="en-US"/>
          </a:p>
          <a:p>
            <a:pPr marL="0" indent="0">
              <a:buNone/>
            </a:pPr>
            <a:endParaRPr lang="nl-NL"/>
          </a:p>
        </p:txBody>
      </p:sp>
      <p:pic>
        <p:nvPicPr>
          <p:cNvPr id="10" name="Picture 2" descr="http://kcv.corploeg.nl/wp-content/uploads/2013/12/Afbeelding3.jpg">
            <a:extLst>
              <a:ext uri="{FF2B5EF4-FFF2-40B4-BE49-F238E27FC236}">
                <a16:creationId xmlns:a16="http://schemas.microsoft.com/office/drawing/2014/main" id="{CEA03309-B889-4E7A-A42E-3A950859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07" y="3002689"/>
            <a:ext cx="4370917" cy="327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en/5/58/Triumph_of_Achilles_in_Corfu_Achilleion.jpg">
            <a:extLst>
              <a:ext uri="{FF2B5EF4-FFF2-40B4-BE49-F238E27FC236}">
                <a16:creationId xmlns:a16="http://schemas.microsoft.com/office/drawing/2014/main" id="{5E20BEC1-A246-426B-A9D6-0182D056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28" y="4032126"/>
            <a:ext cx="4731130" cy="23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0499470-1036-4245-8457-A0DF30D6514C}"/>
              </a:ext>
            </a:extLst>
          </p:cNvPr>
          <p:cNvSpPr txBox="1"/>
          <p:nvPr/>
        </p:nvSpPr>
        <p:spPr>
          <a:xfrm>
            <a:off x="1850020" y="6378310"/>
            <a:ext cx="3756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Griekse mythe: Achilles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ECAEA-697B-45C3-847F-2958647C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4DE752-A110-4D07-8466-56A84BF8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 descr="https://c2.staticflickr.com/8/7144/6740916661_85a755aecd_b.jpg">
            <a:extLst>
              <a:ext uri="{FF2B5EF4-FFF2-40B4-BE49-F238E27FC236}">
                <a16:creationId xmlns:a16="http://schemas.microsoft.com/office/drawing/2014/main" id="{96D0E684-79E7-4544-9082-8AF20F90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9" y="1203325"/>
            <a:ext cx="8716513" cy="5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BAF3C37-99F8-414F-8E51-CC86D28A2BA6}"/>
              </a:ext>
            </a:extLst>
          </p:cNvPr>
          <p:cNvSpPr txBox="1"/>
          <p:nvPr/>
        </p:nvSpPr>
        <p:spPr>
          <a:xfrm rot="875470">
            <a:off x="9389899" y="1410493"/>
            <a:ext cx="24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/>
              <a:t>Geloof in</a:t>
            </a:r>
          </a:p>
          <a:p>
            <a:pPr algn="ctr"/>
            <a:r>
              <a:rPr lang="nl-NL" sz="3600"/>
              <a:t>goden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4BBEF9-D98B-418C-B524-A8C828D26A80}"/>
              </a:ext>
            </a:extLst>
          </p:cNvPr>
          <p:cNvSpPr txBox="1"/>
          <p:nvPr/>
        </p:nvSpPr>
        <p:spPr>
          <a:xfrm>
            <a:off x="9152372" y="5584739"/>
            <a:ext cx="1844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/>
              <a:t>Aphrodite</a:t>
            </a:r>
          </a:p>
          <a:p>
            <a:pPr algn="ctr"/>
            <a:r>
              <a:rPr lang="nl-NL" sz="2000"/>
              <a:t>Godin van de liefde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473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</p:txBody>
      </p:sp>
      <p:pic>
        <p:nvPicPr>
          <p:cNvPr id="5122" name="Picture 2" descr="Afbeeldingsresultaat voor athene oude stad">
            <a:extLst>
              <a:ext uri="{FF2B5EF4-FFF2-40B4-BE49-F238E27FC236}">
                <a16:creationId xmlns:a16="http://schemas.microsoft.com/office/drawing/2014/main" id="{06ACAB67-19BB-45FB-BE3E-6D7F9365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9" y="1040543"/>
            <a:ext cx="8440711" cy="56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DADFD2E-E978-4CD7-AABD-FDF9D0CC6BEC}"/>
              </a:ext>
            </a:extLst>
          </p:cNvPr>
          <p:cNvSpPr txBox="1"/>
          <p:nvPr/>
        </p:nvSpPr>
        <p:spPr>
          <a:xfrm rot="875470">
            <a:off x="9394256" y="1337849"/>
            <a:ext cx="24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/>
              <a:t>Akropolis in Athene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F1B95B4-5D3A-43BA-883D-86CEE10D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2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30435-A9A8-4157-A320-C2725AFC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83D44-A7AA-4930-9FB6-565F3ED6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Afbeeldingsresultaat voor agora athene">
            <a:extLst>
              <a:ext uri="{FF2B5EF4-FFF2-40B4-BE49-F238E27FC236}">
                <a16:creationId xmlns:a16="http://schemas.microsoft.com/office/drawing/2014/main" id="{B7F2B4A7-28C1-415E-ABB2-77B9A8EB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02" y="1203325"/>
            <a:ext cx="8116240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A9C6540-857E-48EF-B084-ED4360AD2C76}"/>
              </a:ext>
            </a:extLst>
          </p:cNvPr>
          <p:cNvSpPr txBox="1"/>
          <p:nvPr/>
        </p:nvSpPr>
        <p:spPr>
          <a:xfrm rot="875470">
            <a:off x="9389899" y="1410493"/>
            <a:ext cx="24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/>
              <a:t>Agora</a:t>
            </a:r>
          </a:p>
          <a:p>
            <a:pPr algn="ctr"/>
            <a:r>
              <a:rPr lang="nl-NL" sz="3600"/>
              <a:t>in Athene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3B80A8-B409-4C1D-9E65-F022DC1DF348}"/>
              </a:ext>
            </a:extLst>
          </p:cNvPr>
          <p:cNvSpPr txBox="1"/>
          <p:nvPr/>
        </p:nvSpPr>
        <p:spPr>
          <a:xfrm>
            <a:off x="10676611" y="2895676"/>
            <a:ext cx="18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Marktplein</a:t>
            </a:r>
          </a:p>
        </p:txBody>
      </p:sp>
      <p:pic>
        <p:nvPicPr>
          <p:cNvPr id="8" name="Afbeelding 13" descr="MUN_2_KGT3_PP_bron13.jpg">
            <a:extLst>
              <a:ext uri="{FF2B5EF4-FFF2-40B4-BE49-F238E27FC236}">
                <a16:creationId xmlns:a16="http://schemas.microsoft.com/office/drawing/2014/main" id="{DC494B66-98DA-457C-8832-2843D03C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5424" y="3429000"/>
            <a:ext cx="2083478" cy="300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F50617E-AE71-44D6-9C63-7D5BB3B6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48B4C19-3E53-4BCA-9DC8-0CE72372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E9120FA-B940-4527-BBF1-1D3ED6B2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8" y="883356"/>
            <a:ext cx="9073797" cy="5819414"/>
          </a:xfrm>
          <a:prstGeom prst="rect">
            <a:avLst/>
          </a:prstGeom>
        </p:spPr>
      </p:pic>
      <p:pic>
        <p:nvPicPr>
          <p:cNvPr id="2054" name="Picture 6" descr="Gerelateerde afbeelding">
            <a:extLst>
              <a:ext uri="{FF2B5EF4-FFF2-40B4-BE49-F238E27FC236}">
                <a16:creationId xmlns:a16="http://schemas.microsoft.com/office/drawing/2014/main" id="{3F05AC36-DF3E-4EC8-8ED1-0C0CEF33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08" y="1065898"/>
            <a:ext cx="4718758" cy="24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A008562-11AA-44E3-80D9-C5F1C94BFE77}"/>
              </a:ext>
            </a:extLst>
          </p:cNvPr>
          <p:cNvSpPr txBox="1"/>
          <p:nvPr/>
        </p:nvSpPr>
        <p:spPr>
          <a:xfrm>
            <a:off x="9222089" y="3694951"/>
            <a:ext cx="3154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i="1"/>
              <a:t>Waar staan de gekleurde ringen voor?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AA6A8FD-1AB5-4269-B15A-AFEE23BFC0EF}"/>
              </a:ext>
            </a:extLst>
          </p:cNvPr>
          <p:cNvSpPr txBox="1"/>
          <p:nvPr/>
        </p:nvSpPr>
        <p:spPr>
          <a:xfrm rot="887065">
            <a:off x="9650149" y="5304101"/>
            <a:ext cx="2171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>
                <a:solidFill>
                  <a:srgbClr val="FF0000"/>
                </a:solidFill>
              </a:rPr>
              <a:t>Verbondenheid van de vijf werelddelen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C51D1-EFEB-437E-A69C-CCC3A997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448C26-67C5-4E65-ADF6-3457B1628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cdn.thinglink.me/api/image/614442250323099648/1240/10/scaletowidth">
            <a:extLst>
              <a:ext uri="{FF2B5EF4-FFF2-40B4-BE49-F238E27FC236}">
                <a16:creationId xmlns:a16="http://schemas.microsoft.com/office/drawing/2014/main" id="{14C82E50-653B-451E-AA04-EBF313BA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7" y="1027906"/>
            <a:ext cx="8538375" cy="5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09B757E-E8E5-4D91-B96D-47EE39F17121}"/>
              </a:ext>
            </a:extLst>
          </p:cNvPr>
          <p:cNvSpPr txBox="1"/>
          <p:nvPr/>
        </p:nvSpPr>
        <p:spPr>
          <a:xfrm rot="875470">
            <a:off x="9604951" y="1441766"/>
            <a:ext cx="2464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/>
              <a:t>Theater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436C2F-EB7C-4FC7-9061-4EECCCEE981A}"/>
              </a:ext>
            </a:extLst>
          </p:cNvPr>
          <p:cNvSpPr txBox="1"/>
          <p:nvPr/>
        </p:nvSpPr>
        <p:spPr>
          <a:xfrm rot="875470">
            <a:off x="9550676" y="2890391"/>
            <a:ext cx="246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i="1"/>
              <a:t>‘Tragedie’</a:t>
            </a:r>
          </a:p>
          <a:p>
            <a:pPr algn="ctr"/>
            <a:r>
              <a:rPr lang="nl-NL" sz="3200" i="1"/>
              <a:t>‘</a:t>
            </a:r>
            <a:r>
              <a:rPr lang="nl-NL" sz="3200" i="1" err="1"/>
              <a:t>Comedie</a:t>
            </a:r>
            <a:r>
              <a:rPr lang="nl-NL" sz="3200" i="1"/>
              <a:t>’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4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52740"/>
            <a:ext cx="10515600" cy="4233131"/>
          </a:xfrm>
        </p:spPr>
        <p:txBody>
          <a:bodyPr/>
          <a:lstStyle/>
          <a:p>
            <a:r>
              <a:rPr lang="nl-NL" sz="4000"/>
              <a:t>Maken blz. 16 opdracht 8, 9, 10, 12, 13, 14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7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Aan het einde van de les kun je:</a:t>
            </a:r>
            <a:br>
              <a:rPr lang="nl-NL"/>
            </a:br>
            <a:endParaRPr lang="nl-NL"/>
          </a:p>
          <a:p>
            <a:pPr>
              <a:buFontTx/>
              <a:buChar char="-"/>
            </a:pPr>
            <a:r>
              <a:rPr lang="nl-NL" sz="2400"/>
              <a:t>Beschrijven wat een democratie is het hoe die in Athene werkte.</a:t>
            </a:r>
          </a:p>
          <a:p>
            <a:pPr>
              <a:buFontTx/>
              <a:buChar char="-"/>
            </a:pPr>
            <a:r>
              <a:rPr lang="nl-NL" sz="2400"/>
              <a:t>Beschrijven hoe groot de wereld van de oude Grieken was.</a:t>
            </a:r>
          </a:p>
          <a:p>
            <a:pPr>
              <a:buFontTx/>
              <a:buChar char="-"/>
            </a:pPr>
            <a:r>
              <a:rPr lang="nl-NL" sz="2400"/>
              <a:t>Uitleggen wat de wetenschap voor de oude Grieken betekende. 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8803C-6608-4AE7-AAD5-C530E132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1709"/>
            <a:ext cx="10515600" cy="1325563"/>
          </a:xfrm>
        </p:spPr>
        <p:txBody>
          <a:bodyPr/>
          <a:lstStyle/>
          <a:p>
            <a:r>
              <a:rPr lang="nl-NL"/>
              <a:t>Vergelijking: </a:t>
            </a:r>
            <a:r>
              <a:rPr lang="nl-NL" sz="3600"/>
              <a:t>Oude Griekenland – Verenigde Staten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F5BC1-23B3-411B-9A2E-AD2B683CD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725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VS heeft 50 staten die één land vormen.</a:t>
            </a:r>
          </a:p>
          <a:p>
            <a:pPr marL="0" indent="0">
              <a:buNone/>
            </a:pPr>
            <a:r>
              <a:rPr lang="nl-NL" i="1" dirty="0"/>
              <a:t>Hoe was dat bij de oude Grieken?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In de VS </a:t>
            </a:r>
            <a:r>
              <a:rPr lang="nl-NL" dirty="0" smtClean="0"/>
              <a:t>spreken ze in </a:t>
            </a:r>
            <a:r>
              <a:rPr lang="nl-NL" dirty="0"/>
              <a:t>elke staat dezelfde taal.</a:t>
            </a:r>
          </a:p>
          <a:p>
            <a:pPr marL="0" indent="0">
              <a:buNone/>
            </a:pPr>
            <a:r>
              <a:rPr lang="nl-NL" i="1" dirty="0"/>
              <a:t>Hoe was dat bij de oude Grieken?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Het best bekeken tv-programma’s zijn sportprogramma’s in de VS.</a:t>
            </a:r>
          </a:p>
          <a:p>
            <a:pPr marL="0" indent="0">
              <a:buNone/>
            </a:pPr>
            <a:r>
              <a:rPr lang="nl-NL" i="1" dirty="0"/>
              <a:t>Hoe was dat bij de oude Grieken?</a:t>
            </a:r>
          </a:p>
        </p:txBody>
      </p:sp>
      <p:pic>
        <p:nvPicPr>
          <p:cNvPr id="9218" name="Picture 2" descr="Afbeeldingsresultaat voor verenigde staten">
            <a:extLst>
              <a:ext uri="{FF2B5EF4-FFF2-40B4-BE49-F238E27FC236}">
                <a16:creationId xmlns:a16="http://schemas.microsoft.com/office/drawing/2014/main" id="{941AB15D-70A2-485B-9655-7454855E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29" y="2017272"/>
            <a:ext cx="2320613" cy="1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vlag griekenland">
            <a:extLst>
              <a:ext uri="{FF2B5EF4-FFF2-40B4-BE49-F238E27FC236}">
                <a16:creationId xmlns:a16="http://schemas.microsoft.com/office/drawing/2014/main" id="{444A07D6-D732-4084-BD8E-68E068C7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44" y="3601900"/>
            <a:ext cx="2289018" cy="1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8" y="757204"/>
            <a:ext cx="10515600" cy="1325563"/>
          </a:xfrm>
        </p:spPr>
        <p:txBody>
          <a:bodyPr/>
          <a:lstStyle/>
          <a:p>
            <a:r>
              <a:rPr lang="nl-NL"/>
              <a:t>Het volk is de baas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198" y="20827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Athene is de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democratie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err="1"/>
              <a:t>Rijke</a:t>
            </a:r>
            <a:r>
              <a:rPr lang="en-US"/>
              <a:t> </a:t>
            </a:r>
            <a:r>
              <a:rPr lang="en-US" err="1"/>
              <a:t>mannen</a:t>
            </a:r>
            <a:r>
              <a:rPr lang="en-US"/>
              <a:t>, </a:t>
            </a:r>
            <a:r>
              <a:rPr lang="en-US" err="1"/>
              <a:t>soldaten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roeiers</a:t>
            </a:r>
            <a:r>
              <a:rPr lang="en-US"/>
              <a:t> </a:t>
            </a:r>
            <a:r>
              <a:rPr lang="en-US" err="1"/>
              <a:t>mochten</a:t>
            </a:r>
            <a:r>
              <a:rPr lang="en-US"/>
              <a:t> </a:t>
            </a:r>
            <a:r>
              <a:rPr lang="en-US" err="1"/>
              <a:t>stemmen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nl-NL"/>
          </a:p>
        </p:txBody>
      </p:sp>
      <p:pic>
        <p:nvPicPr>
          <p:cNvPr id="7" name="Picture 2" descr="DemocratieAthene">
            <a:extLst>
              <a:ext uri="{FF2B5EF4-FFF2-40B4-BE49-F238E27FC236}">
                <a16:creationId xmlns:a16="http://schemas.microsoft.com/office/drawing/2014/main" id="{9FE45364-116B-41F9-B414-ED10A114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62" y="3282178"/>
            <a:ext cx="4201138" cy="32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ites.google.com/site/tonmarathon/Marathon6.jpg">
            <a:extLst>
              <a:ext uri="{FF2B5EF4-FFF2-40B4-BE49-F238E27FC236}">
                <a16:creationId xmlns:a16="http://schemas.microsoft.com/office/drawing/2014/main" id="{994F72BA-0186-447A-AAB9-83F4101A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41" y="1514287"/>
            <a:ext cx="2498287" cy="17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imerime.com/upload/resized/148151/1666125/resized_image2_528ba5a94ad09e5c44be0ce72d0ae199.jpg">
            <a:extLst>
              <a:ext uri="{FF2B5EF4-FFF2-40B4-BE49-F238E27FC236}">
                <a16:creationId xmlns:a16="http://schemas.microsoft.com/office/drawing/2014/main" id="{39D4C952-0601-46A5-84AE-F001B49D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10" y="3777920"/>
            <a:ext cx="3727977" cy="2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/>
              <a:t>Het volk is de baas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87"/>
            <a:ext cx="10515600" cy="435133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Athene is de </a:t>
            </a:r>
            <a:r>
              <a:rPr lang="en-US" err="1"/>
              <a:t>eerste</a:t>
            </a:r>
            <a:r>
              <a:rPr lang="en-US"/>
              <a:t> </a:t>
            </a:r>
            <a:r>
              <a:rPr lang="en-US" err="1"/>
              <a:t>democratie</a:t>
            </a:r>
            <a:endParaRPr lang="en-US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tabLst>
                <a:tab pos="350838" algn="l"/>
              </a:tabLst>
              <a:defRPr/>
            </a:pPr>
            <a:endParaRPr lang="en-US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tabLst>
                <a:tab pos="350838" algn="l"/>
              </a:tabLst>
              <a:defRPr/>
            </a:pPr>
            <a:r>
              <a:rPr lang="en-US"/>
              <a:t>Maar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iedereen</a:t>
            </a:r>
            <a:r>
              <a:rPr lang="en-US"/>
              <a:t>..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tabLst>
                <a:tab pos="350838" algn="l"/>
              </a:tabLst>
              <a:defRPr/>
            </a:pPr>
            <a:r>
              <a:rPr lang="en-US" err="1"/>
              <a:t>Vrouwen</a:t>
            </a:r>
            <a:r>
              <a:rPr lang="en-US"/>
              <a:t>, </a:t>
            </a:r>
            <a:r>
              <a:rPr lang="en-US" err="1"/>
              <a:t>jongeren</a:t>
            </a:r>
            <a:r>
              <a:rPr lang="en-US"/>
              <a:t>, </a:t>
            </a:r>
            <a:r>
              <a:rPr lang="en-US" err="1"/>
              <a:t>slaven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buitenlanders</a:t>
            </a:r>
            <a:r>
              <a:rPr lang="en-US"/>
              <a:t> </a:t>
            </a:r>
            <a:r>
              <a:rPr lang="en-US" err="1"/>
              <a:t>mogen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meebeslissen</a:t>
            </a:r>
            <a:endParaRPr lang="en-US"/>
          </a:p>
          <a:p>
            <a:endParaRPr lang="nl-NL"/>
          </a:p>
        </p:txBody>
      </p:sp>
      <p:pic>
        <p:nvPicPr>
          <p:cNvPr id="4" name="Picture 2" descr="http://kcv.corploeg.nl/wp-content/uploads/2013/12/Afbeelding3.jpg">
            <a:extLst>
              <a:ext uri="{FF2B5EF4-FFF2-40B4-BE49-F238E27FC236}">
                <a16:creationId xmlns:a16="http://schemas.microsoft.com/office/drawing/2014/main" id="{16A41441-4808-40B3-B0ED-1D2763A7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36" y="3764669"/>
            <a:ext cx="3820793" cy="28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inderenwebhotel.be.previewmysite.com/WO_tijd/images/onderwijs.jpg">
            <a:extLst>
              <a:ext uri="{FF2B5EF4-FFF2-40B4-BE49-F238E27FC236}">
                <a16:creationId xmlns:a16="http://schemas.microsoft.com/office/drawing/2014/main" id="{4C248D31-0D0A-439D-AE38-A4522183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39" y="4288937"/>
            <a:ext cx="3343959" cy="21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D130-7D85-454D-A571-949C0A8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665"/>
            <a:ext cx="10515600" cy="1325563"/>
          </a:xfrm>
        </p:spPr>
        <p:txBody>
          <a:bodyPr/>
          <a:lstStyle/>
          <a:p>
            <a:r>
              <a:rPr lang="nl-NL"/>
              <a:t>Hoe groot was de wereld van de Grieken?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16892-1C99-4FF4-B25B-42D7547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9" y="2175228"/>
            <a:ext cx="10515600" cy="4351338"/>
          </a:xfrm>
        </p:spPr>
        <p:txBody>
          <a:bodyPr/>
          <a:lstStyle/>
          <a:p>
            <a:pPr marL="457200" lvl="1" indent="0">
              <a:buNone/>
              <a:tabLst>
                <a:tab pos="719138" algn="l"/>
                <a:tab pos="796925" algn="l"/>
              </a:tabLst>
            </a:pPr>
            <a:r>
              <a:rPr lang="nl-NL" sz="2800">
                <a:latin typeface="Calibri" pitchFamily="34" charset="0"/>
              </a:rPr>
              <a:t>Land in Griekenland is niet geschikt voor landbouw</a:t>
            </a:r>
          </a:p>
          <a:p>
            <a:pPr marL="800100" lvl="1" indent="-342900">
              <a:buFont typeface="Arial" charset="0"/>
              <a:buChar char="•"/>
              <a:tabLst>
                <a:tab pos="719138" algn="l"/>
                <a:tab pos="796925" algn="l"/>
              </a:tabLst>
            </a:pPr>
            <a:r>
              <a:rPr lang="nl-NL" sz="2800">
                <a:latin typeface="Calibri" pitchFamily="34" charset="0"/>
              </a:rPr>
              <a:t>Olijven en druiven groeien er wel</a:t>
            </a:r>
          </a:p>
          <a:p>
            <a:pPr marL="800100" lvl="1" indent="-342900">
              <a:buFont typeface="Arial" charset="0"/>
              <a:buChar char="•"/>
              <a:tabLst>
                <a:tab pos="719138" algn="l"/>
                <a:tab pos="796925" algn="l"/>
              </a:tabLst>
            </a:pPr>
            <a:r>
              <a:rPr lang="nl-NL" sz="2800">
                <a:latin typeface="Calibri" pitchFamily="34" charset="0"/>
              </a:rPr>
              <a:t>Grieken gaan de zee op om handel te voeren</a:t>
            </a:r>
          </a:p>
          <a:p>
            <a:endParaRPr lang="nl-NL"/>
          </a:p>
        </p:txBody>
      </p:sp>
      <p:pic>
        <p:nvPicPr>
          <p:cNvPr id="7" name="Afbeelding 8" descr="MUN_2_KGT3_PP_bron12.jpg">
            <a:extLst>
              <a:ext uri="{FF2B5EF4-FFF2-40B4-BE49-F238E27FC236}">
                <a16:creationId xmlns:a16="http://schemas.microsoft.com/office/drawing/2014/main" id="{DD1C9646-4889-4E17-A6C7-6D144DB1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822" y="3802026"/>
            <a:ext cx="3892200" cy="272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hecatedeinze.files.wordpress.com/2015/03/olijfbomen.jpg">
            <a:extLst>
              <a:ext uri="{FF2B5EF4-FFF2-40B4-BE49-F238E27FC236}">
                <a16:creationId xmlns:a16="http://schemas.microsoft.com/office/drawing/2014/main" id="{6D68CBA2-69AE-4F2D-B3CB-8F8B7936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07" y="3802026"/>
            <a:ext cx="3643672" cy="27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mo.nl/beeld/tentoonstellingen/Lugt%20Kroller%20Moller/Objecten%20700p/_350/Lugt_amfoor_700p.jpg">
            <a:extLst>
              <a:ext uri="{FF2B5EF4-FFF2-40B4-BE49-F238E27FC236}">
                <a16:creationId xmlns:a16="http://schemas.microsoft.com/office/drawing/2014/main" id="{DDCF1D6B-07D3-4F2B-AD8B-81C1F385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460">
            <a:off x="9757569" y="2321384"/>
            <a:ext cx="2214634" cy="2961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414C3-EED7-41A0-9DC6-57138D3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787533"/>
            <a:ext cx="10515600" cy="1325563"/>
          </a:xfrm>
        </p:spPr>
        <p:txBody>
          <a:bodyPr/>
          <a:lstStyle/>
          <a:p>
            <a:r>
              <a:rPr lang="nl-NL"/>
              <a:t>Hoe groot was de wereld van de Grieken?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860B7F-D433-4056-98A8-7C1AA472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2017272"/>
            <a:ext cx="10515600" cy="4351338"/>
          </a:xfrm>
        </p:spPr>
        <p:txBody>
          <a:bodyPr/>
          <a:lstStyle/>
          <a:p>
            <a:pPr marL="0" indent="0">
              <a:buNone/>
              <a:tabLst>
                <a:tab pos="350838" algn="l"/>
              </a:tabLst>
            </a:pPr>
            <a:r>
              <a:rPr lang="nl-NL">
                <a:latin typeface="Calibri" pitchFamily="34" charset="0"/>
              </a:rPr>
              <a:t>Griekse handelaren gaan buiten Griekenland aan de kusten van de Middellandse zee wonen.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Picture 2" descr="http://www.stilus.nl/oudheid/wdo/PLAATJES/GRIEKKOL.gif">
            <a:extLst>
              <a:ext uri="{FF2B5EF4-FFF2-40B4-BE49-F238E27FC236}">
                <a16:creationId xmlns:a16="http://schemas.microsoft.com/office/drawing/2014/main" id="{0C1413E9-C601-4973-ACB1-019CEA6B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55" y="3072985"/>
            <a:ext cx="8265289" cy="35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0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414C3-EED7-41A0-9DC6-57138D3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787533"/>
            <a:ext cx="10515600" cy="1325563"/>
          </a:xfrm>
        </p:spPr>
        <p:txBody>
          <a:bodyPr/>
          <a:lstStyle/>
          <a:p>
            <a:r>
              <a:rPr lang="nl-NL"/>
              <a:t>Wetenschap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860B7F-D433-4056-98A8-7C1AA472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2017272"/>
            <a:ext cx="10515600" cy="4351338"/>
          </a:xfrm>
        </p:spPr>
        <p:txBody>
          <a:bodyPr/>
          <a:lstStyle/>
          <a:p>
            <a:pPr marL="0" indent="0">
              <a:buNone/>
              <a:tabLst>
                <a:tab pos="350838" algn="l"/>
              </a:tabLst>
            </a:pPr>
            <a:r>
              <a:rPr lang="nl-NL">
                <a:latin typeface="Calibri" pitchFamily="34" charset="0"/>
              </a:rPr>
              <a:t>Grieken verzamelde kennis en dachten veel na over de wereld.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10242" name="Picture 2" descr="Afbeeldingsresultaat voor eratosthenes omtrek aarde">
            <a:extLst>
              <a:ext uri="{FF2B5EF4-FFF2-40B4-BE49-F238E27FC236}">
                <a16:creationId xmlns:a16="http://schemas.microsoft.com/office/drawing/2014/main" id="{B599D8D7-20E4-4EEA-91AD-6782B47C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21" y="2612892"/>
            <a:ext cx="2789420" cy="38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eratosthenes omtrek aarde">
            <a:extLst>
              <a:ext uri="{FF2B5EF4-FFF2-40B4-BE49-F238E27FC236}">
                <a16:creationId xmlns:a16="http://schemas.microsoft.com/office/drawing/2014/main" id="{3B9CC040-980A-476F-91BE-C31C7EC7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45" y="2520480"/>
            <a:ext cx="4031261" cy="38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82F1134-8450-40BC-813D-585828E65510}"/>
              </a:ext>
            </a:extLst>
          </p:cNvPr>
          <p:cNvCxnSpPr>
            <a:cxnSpLocks/>
          </p:cNvCxnSpPr>
          <p:nvPr/>
        </p:nvCxnSpPr>
        <p:spPr>
          <a:xfrm>
            <a:off x="3867462" y="4192941"/>
            <a:ext cx="2458387" cy="5519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414C3-EED7-41A0-9DC6-57138D3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787533"/>
            <a:ext cx="10515600" cy="1325563"/>
          </a:xfrm>
        </p:spPr>
        <p:txBody>
          <a:bodyPr/>
          <a:lstStyle/>
          <a:p>
            <a:r>
              <a:rPr lang="nl-NL"/>
              <a:t>Wetenschap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860B7F-D433-4056-98A8-7C1AA472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2017272"/>
            <a:ext cx="10515600" cy="4351338"/>
          </a:xfrm>
        </p:spPr>
        <p:txBody>
          <a:bodyPr/>
          <a:lstStyle/>
          <a:p>
            <a:pPr marL="0" indent="0">
              <a:buNone/>
              <a:tabLst>
                <a:tab pos="350838" algn="l"/>
              </a:tabLst>
            </a:pPr>
            <a:r>
              <a:rPr lang="nl-NL">
                <a:latin typeface="Calibri" pitchFamily="34" charset="0"/>
              </a:rPr>
              <a:t>Grieken verzamelde kennis en deden veel onderzoek.</a:t>
            </a:r>
          </a:p>
          <a:p>
            <a:pPr marL="0" indent="0">
              <a:buNone/>
            </a:pPr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82F1134-8450-40BC-813D-585828E65510}"/>
              </a:ext>
            </a:extLst>
          </p:cNvPr>
          <p:cNvCxnSpPr>
            <a:cxnSpLocks/>
          </p:cNvCxnSpPr>
          <p:nvPr/>
        </p:nvCxnSpPr>
        <p:spPr>
          <a:xfrm>
            <a:off x="3385600" y="4192940"/>
            <a:ext cx="1394515" cy="5519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3e308.medialib.glogster.com/neonaliens5/media/d6/d6250d8ac0391873eff950d935094ab25f424ff8/hippocrates-1.jpg">
            <a:extLst>
              <a:ext uri="{FF2B5EF4-FFF2-40B4-BE49-F238E27FC236}">
                <a16:creationId xmlns:a16="http://schemas.microsoft.com/office/drawing/2014/main" id="{595D7F6E-37A8-4370-9711-ADCB154C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918" y="2864366"/>
            <a:ext cx="3850934" cy="32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orumfilosofie.com/afbeeldingen%20forum%20filosofie/ffn_eed_hippocrates.jpg">
            <a:extLst>
              <a:ext uri="{FF2B5EF4-FFF2-40B4-BE49-F238E27FC236}">
                <a16:creationId xmlns:a16="http://schemas.microsoft.com/office/drawing/2014/main" id="{0EC9EB25-0689-4191-9A9D-1D3428BB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86" y="2644783"/>
            <a:ext cx="2946373" cy="20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8" descr="MUN_2_KGT3_PP_bron14.jpg">
            <a:extLst>
              <a:ext uri="{FF2B5EF4-FFF2-40B4-BE49-F238E27FC236}">
                <a16:creationId xmlns:a16="http://schemas.microsoft.com/office/drawing/2014/main" id="{B214782A-EB5C-4F6A-8FC7-8184B1B0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7989" y="3339398"/>
            <a:ext cx="3850933" cy="326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C5403-6197-4B60-B6CF-C22EA5AB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/>
              <a:t>Wat weet jij over de Spelen?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A887A-6D2A-4A7F-AC69-2A01F0F1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Vul het </a:t>
            </a:r>
            <a:r>
              <a:rPr lang="nl-NL" err="1"/>
              <a:t>woordweb</a:t>
            </a:r>
            <a:r>
              <a:rPr lang="nl-NL"/>
              <a:t> </a:t>
            </a:r>
          </a:p>
          <a:p>
            <a:pPr marL="0" indent="0">
              <a:buNone/>
            </a:pPr>
            <a:r>
              <a:rPr lang="nl-NL"/>
              <a:t>op blz. 11 in.</a:t>
            </a:r>
            <a:br>
              <a:rPr lang="nl-NL"/>
            </a:b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48D4D7-6D7A-4DF9-9B0C-01748E4E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18" y="1933731"/>
            <a:ext cx="8039100" cy="46757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1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414C3-EED7-41A0-9DC6-57138D3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787533"/>
            <a:ext cx="10515600" cy="1325563"/>
          </a:xfrm>
        </p:spPr>
        <p:txBody>
          <a:bodyPr/>
          <a:lstStyle/>
          <a:p>
            <a:r>
              <a:rPr lang="nl-NL"/>
              <a:t>Wetenschap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860B7F-D433-4056-98A8-7C1AA472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2017272"/>
            <a:ext cx="10515600" cy="4351338"/>
          </a:xfrm>
        </p:spPr>
        <p:txBody>
          <a:bodyPr/>
          <a:lstStyle/>
          <a:p>
            <a:pPr marL="0" indent="0">
              <a:buNone/>
              <a:tabLst>
                <a:tab pos="350838" algn="l"/>
              </a:tabLst>
            </a:pPr>
            <a:r>
              <a:rPr lang="nl-NL">
                <a:latin typeface="Calibri" pitchFamily="34" charset="0"/>
              </a:rPr>
              <a:t>Grieken verzamelde kennis en deden veel onderzoek.</a:t>
            </a:r>
          </a:p>
          <a:p>
            <a:pPr marL="0" indent="0">
              <a:buNone/>
            </a:pPr>
            <a:endParaRPr lang="nl-NL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82F1134-8450-40BC-813D-585828E65510}"/>
              </a:ext>
            </a:extLst>
          </p:cNvPr>
          <p:cNvCxnSpPr>
            <a:cxnSpLocks/>
          </p:cNvCxnSpPr>
          <p:nvPr/>
        </p:nvCxnSpPr>
        <p:spPr>
          <a:xfrm>
            <a:off x="3820315" y="4357831"/>
            <a:ext cx="19059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Afbeeldingsresultaat voor ptolemaeus">
            <a:extLst>
              <a:ext uri="{FF2B5EF4-FFF2-40B4-BE49-F238E27FC236}">
                <a16:creationId xmlns:a16="http://schemas.microsoft.com/office/drawing/2014/main" id="{A923471B-E8F4-45CD-A7E7-B99D83B7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8" y="2929022"/>
            <a:ext cx="2726500" cy="32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fbeeldingsresultaat voor ptolemaeus">
            <a:extLst>
              <a:ext uri="{FF2B5EF4-FFF2-40B4-BE49-F238E27FC236}">
                <a16:creationId xmlns:a16="http://schemas.microsoft.com/office/drawing/2014/main" id="{59C4AF90-1563-4195-9781-7132FD37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6" y="2739958"/>
            <a:ext cx="5047412" cy="36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F148250-0694-4A84-ACCB-18054992F175}"/>
              </a:ext>
            </a:extLst>
          </p:cNvPr>
          <p:cNvSpPr/>
          <p:nvPr/>
        </p:nvSpPr>
        <p:spPr>
          <a:xfrm>
            <a:off x="277906" y="63686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Filmpje: </a:t>
            </a:r>
            <a:r>
              <a:rPr lang="nl-NL" dirty="0">
                <a:hlinkClick r:id="rId4"/>
              </a:rPr>
              <a:t>Griekse beeldhouwkunst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04366"/>
            <a:ext cx="10515600" cy="4166385"/>
          </a:xfrm>
        </p:spPr>
        <p:txBody>
          <a:bodyPr>
            <a:normAutofit/>
          </a:bodyPr>
          <a:lstStyle/>
          <a:p>
            <a:r>
              <a:rPr lang="nl-NL" sz="4000"/>
              <a:t>Maken blz. 21 opdracht 15, 16, 17, 18, 19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  <a:br>
              <a:rPr lang="nl-NL">
                <a:sym typeface="Wingdings" panose="05000000000000000000" pitchFamily="2" charset="2"/>
              </a:rPr>
            </a:br>
            <a:endParaRPr lang="nl-NL">
              <a:sym typeface="Wingdings" panose="05000000000000000000" pitchFamily="2" charset="2"/>
            </a:endParaRPr>
          </a:p>
          <a:p>
            <a:r>
              <a:rPr lang="nl-NL" sz="4000">
                <a:sym typeface="Wingdings" panose="05000000000000000000" pitchFamily="2" charset="2"/>
              </a:rPr>
              <a:t>+ opdracht: 20 </a:t>
            </a:r>
            <a:r>
              <a:rPr lang="nl-NL" sz="2400">
                <a:sym typeface="Wingdings" panose="05000000000000000000" pitchFamily="2" charset="2"/>
              </a:rPr>
              <a:t>(niet verplicht)</a:t>
            </a:r>
            <a:endParaRPr lang="nl-NL" sz="400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40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3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414C3-EED7-41A0-9DC6-57138D3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787533"/>
            <a:ext cx="10515600" cy="1325563"/>
          </a:xfrm>
        </p:spPr>
        <p:txBody>
          <a:bodyPr/>
          <a:lstStyle/>
          <a:p>
            <a:r>
              <a:rPr lang="nl-NL"/>
              <a:t>Herhaling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0EAF643-4BE6-4E34-BCFE-6E347EE6A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178" y="14503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hlinkClick r:id="rId2"/>
              </a:rPr>
              <a:t>Filmpje</a:t>
            </a: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14338" name="Picture 2" descr="Afbeeldingsresultaat voor oude grieken">
            <a:extLst>
              <a:ext uri="{FF2B5EF4-FFF2-40B4-BE49-F238E27FC236}">
                <a16:creationId xmlns:a16="http://schemas.microsoft.com/office/drawing/2014/main" id="{70BBAA63-BC06-4505-BC9A-4C9A9AD1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09" y="2381044"/>
            <a:ext cx="7032121" cy="41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D7BC16-0D03-4F26-B0AF-EFFBE89A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79" y="2381043"/>
            <a:ext cx="3685383" cy="41330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51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04366"/>
            <a:ext cx="10515600" cy="4166385"/>
          </a:xfrm>
        </p:spPr>
        <p:txBody>
          <a:bodyPr>
            <a:normAutofit/>
          </a:bodyPr>
          <a:lstStyle/>
          <a:p>
            <a:r>
              <a:rPr lang="nl-NL" sz="4000"/>
              <a:t>Maken blz. 26 opdracht 21, 22, 23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  <a:br>
              <a:rPr lang="nl-NL">
                <a:sym typeface="Wingdings" panose="05000000000000000000" pitchFamily="2" charset="2"/>
              </a:rPr>
            </a:br>
            <a:endParaRPr lang="nl-NL" sz="40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Aan het einde van de les kun je:</a:t>
            </a:r>
            <a:br>
              <a:rPr lang="nl-NL"/>
            </a:br>
            <a:endParaRPr lang="nl-NL"/>
          </a:p>
          <a:p>
            <a:pPr>
              <a:buFontTx/>
              <a:buChar char="-"/>
            </a:pPr>
            <a:r>
              <a:rPr lang="nl-NL" sz="2400"/>
              <a:t>Uitleggen wat de Olympische spelen in de Griekse oudheid inhielden.</a:t>
            </a:r>
          </a:p>
          <a:p>
            <a:pPr>
              <a:buFontTx/>
              <a:buChar char="-"/>
            </a:pPr>
            <a:r>
              <a:rPr lang="nl-NL" sz="2400"/>
              <a:t>Uitleggen waarom de oude Grieken het zo belangrijk vonden om te winnen.</a:t>
            </a:r>
          </a:p>
          <a:p>
            <a:pPr>
              <a:buFontTx/>
              <a:buChar char="-"/>
            </a:pPr>
            <a:r>
              <a:rPr lang="nl-NL" sz="2400"/>
              <a:t>Voorbeelden geven van discriminatie in het oude Griekenland.</a:t>
            </a:r>
          </a:p>
          <a:p>
            <a:pPr>
              <a:buFontTx/>
              <a:buChar char="-"/>
            </a:pPr>
            <a:endParaRPr lang="nl-NL" sz="2400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133ED-A8F4-42E0-AC3D-631406F6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3BC257-5D11-4F52-B080-34BA4D8ED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96" y="883356"/>
            <a:ext cx="5887948" cy="596711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D1696-7AA2-4944-AC0F-D9B67917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C0D0E-6194-4806-90F0-70C5661A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grieken tijdbalk">
            <a:extLst>
              <a:ext uri="{FF2B5EF4-FFF2-40B4-BE49-F238E27FC236}">
                <a16:creationId xmlns:a16="http://schemas.microsoft.com/office/drawing/2014/main" id="{BE5E48CB-8815-4935-838F-C19FC207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" y="980105"/>
            <a:ext cx="11994314" cy="23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raccolade 3">
            <a:extLst>
              <a:ext uri="{FF2B5EF4-FFF2-40B4-BE49-F238E27FC236}">
                <a16:creationId xmlns:a16="http://schemas.microsoft.com/office/drawing/2014/main" id="{2EAD71A9-5520-4EA3-B2F1-3AE171D26CB2}"/>
              </a:ext>
            </a:extLst>
          </p:cNvPr>
          <p:cNvSpPr/>
          <p:nvPr/>
        </p:nvSpPr>
        <p:spPr>
          <a:xfrm rot="5400000">
            <a:off x="3574358" y="3251807"/>
            <a:ext cx="1331650" cy="12162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4CB3DC5-9EE8-45C9-AAD3-F74F3BD73AF8}"/>
              </a:ext>
            </a:extLst>
          </p:cNvPr>
          <p:cNvSpPr/>
          <p:nvPr/>
        </p:nvSpPr>
        <p:spPr>
          <a:xfrm>
            <a:off x="1582627" y="4479724"/>
            <a:ext cx="5537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1000 v.C. – 300 v.C.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1F6EC-A71A-4381-A12F-5308531E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5FC87D-0599-47B8-B0F6-E5B8580FE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37613"/>
            <a:ext cx="11353800" cy="5670987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83356"/>
            <a:ext cx="10515600" cy="1325563"/>
          </a:xfrm>
        </p:spPr>
        <p:txBody>
          <a:bodyPr/>
          <a:lstStyle/>
          <a:p>
            <a:r>
              <a:rPr lang="nl-NL"/>
              <a:t>Spelen te ere van Zeus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95839"/>
            <a:ext cx="10515600" cy="4155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Vanaf 776 v. Chr. in het oude Griekenland werden Spelen gehouden om de god Zeus te eren.</a:t>
            </a:r>
          </a:p>
          <a:p>
            <a:pPr marL="0" indent="0">
              <a:buNone/>
            </a:pPr>
            <a:endParaRPr lang="nl-NL"/>
          </a:p>
          <a:p>
            <a:pPr>
              <a:buFontTx/>
              <a:buChar char="-"/>
            </a:pPr>
            <a:r>
              <a:rPr lang="nl-NL"/>
              <a:t>Op de berg Olympia</a:t>
            </a:r>
          </a:p>
          <a:p>
            <a:pPr>
              <a:buFontTx/>
              <a:buChar char="-"/>
            </a:pPr>
            <a:r>
              <a:rPr lang="nl-NL"/>
              <a:t>Eerste sport: hardlopen</a:t>
            </a:r>
          </a:p>
          <a:p>
            <a:pPr>
              <a:buFontTx/>
              <a:buChar char="-"/>
            </a:pPr>
            <a:r>
              <a:rPr lang="nl-NL"/>
              <a:t>Naakt sporten</a:t>
            </a:r>
          </a:p>
          <a:p>
            <a:pPr>
              <a:buFontTx/>
              <a:buChar char="-"/>
            </a:pPr>
            <a:r>
              <a:rPr lang="nl-NL"/>
              <a:t>Mannen en vrouwen aparte sporten</a:t>
            </a:r>
          </a:p>
          <a:p>
            <a:pPr>
              <a:buFontTx/>
              <a:buChar char="-"/>
            </a:pPr>
            <a:r>
              <a:rPr lang="nl-NL"/>
              <a:t>Winnaar: olijfkrans en eeuwige roem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3074" name="Picture 2" descr="Afbeeldingsresultaat voor olympia griekenland">
            <a:extLst>
              <a:ext uri="{FF2B5EF4-FFF2-40B4-BE49-F238E27FC236}">
                <a16:creationId xmlns:a16="http://schemas.microsoft.com/office/drawing/2014/main" id="{34A11F8A-3592-40D6-94DD-78F5C79D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24" y="3150066"/>
            <a:ext cx="3997376" cy="29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6BA0A-E0FE-4C37-84E0-6A7A03E3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D6397C-7566-4E98-98D1-8B2F78A7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olympische spelen oude grieken sporten">
            <a:extLst>
              <a:ext uri="{FF2B5EF4-FFF2-40B4-BE49-F238E27FC236}">
                <a16:creationId xmlns:a16="http://schemas.microsoft.com/office/drawing/2014/main" id="{63F483BE-2305-4A03-9E8E-3F047169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6" y="1018293"/>
            <a:ext cx="4956435" cy="35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olympische spelen oude grieken sporten">
            <a:extLst>
              <a:ext uri="{FF2B5EF4-FFF2-40B4-BE49-F238E27FC236}">
                <a16:creationId xmlns:a16="http://schemas.microsoft.com/office/drawing/2014/main" id="{EB49E02C-12C5-4187-972C-15635BB0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31" y="2461505"/>
            <a:ext cx="2755286" cy="2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olympische spelen oude grieken sporten">
            <a:extLst>
              <a:ext uri="{FF2B5EF4-FFF2-40B4-BE49-F238E27FC236}">
                <a16:creationId xmlns:a16="http://schemas.microsoft.com/office/drawing/2014/main" id="{E0111F40-9019-4B2B-AA6E-126898DA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17" y="2461505"/>
            <a:ext cx="403949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97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98afccc311f413faff9958dd892f748b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43833d955c6654ec26febec90c609e7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7109F-B216-4412-994B-D453A9131CEC}">
  <ds:schemaRefs>
    <ds:schemaRef ds:uri="a7a8c849-e04a-473a-945f-db618e94453e"/>
    <ds:schemaRef ds:uri="http://www.w3.org/XML/1998/namespace"/>
    <ds:schemaRef ds:uri="http://schemas.openxmlformats.org/package/2006/metadata/core-properties"/>
    <ds:schemaRef ds:uri="265e490f-42c1-4584-9a55-d9e61dc9d5d6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EE9AEE-D507-4475-BD63-969556B6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572</Words>
  <Application>Microsoft Office PowerPoint</Application>
  <PresentationFormat>Breedbeeld</PresentationFormat>
  <Paragraphs>127</Paragraphs>
  <Slides>33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Kantoorthema</vt:lpstr>
      <vt:lpstr>Grieken en Romeinen</vt:lpstr>
      <vt:lpstr>PowerPoint-presentatie</vt:lpstr>
      <vt:lpstr>Wat weet jij over de Spelen?</vt:lpstr>
      <vt:lpstr>Leerdoelen</vt:lpstr>
      <vt:lpstr>PowerPoint-presentatie</vt:lpstr>
      <vt:lpstr>PowerPoint-presentatie</vt:lpstr>
      <vt:lpstr>PowerPoint-presentatie</vt:lpstr>
      <vt:lpstr>Spelen te ere van Zeus</vt:lpstr>
      <vt:lpstr>PowerPoint-presentatie</vt:lpstr>
      <vt:lpstr>Spelen ter ere van Zeus </vt:lpstr>
      <vt:lpstr>PowerPoint-presentatie</vt:lpstr>
      <vt:lpstr>Wat moet je doen?</vt:lpstr>
      <vt:lpstr>Leerdoelen</vt:lpstr>
      <vt:lpstr>Helden en stadstaten</vt:lpstr>
      <vt:lpstr>Helden en stadstaten</vt:lpstr>
      <vt:lpstr>Leven in een stadstaat</vt:lpstr>
      <vt:lpstr>PowerPoint-presentatie</vt:lpstr>
      <vt:lpstr>PowerPoint-presentatie</vt:lpstr>
      <vt:lpstr>PowerPoint-presentatie</vt:lpstr>
      <vt:lpstr>PowerPoint-presentatie</vt:lpstr>
      <vt:lpstr>Wat moet je doen?</vt:lpstr>
      <vt:lpstr>Leerdoelen</vt:lpstr>
      <vt:lpstr>Vergelijking: Oude Griekenland – Verenigde Staten</vt:lpstr>
      <vt:lpstr>Het volk is de baas</vt:lpstr>
      <vt:lpstr>Het volk is de baas</vt:lpstr>
      <vt:lpstr>Hoe groot was de wereld van de Grieken?</vt:lpstr>
      <vt:lpstr>Hoe groot was de wereld van de Grieken?</vt:lpstr>
      <vt:lpstr>Wetenschap</vt:lpstr>
      <vt:lpstr>Wetenschap</vt:lpstr>
      <vt:lpstr>Wetenschap</vt:lpstr>
      <vt:lpstr>Wat moet je doen?</vt:lpstr>
      <vt:lpstr>Herhaling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2</cp:revision>
  <dcterms:created xsi:type="dcterms:W3CDTF">2019-08-14T09:08:33Z</dcterms:created>
  <dcterms:modified xsi:type="dcterms:W3CDTF">2020-01-09T08:35:06Z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